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A9204-E130-4912-93CC-C623DC546FEC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90018-6E9E-4DB6-ADE2-F08556CB51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06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altLang="en-US" dirty="0" smtClean="0"/>
              <a:t>Make horizontal ‘swim lanes’ for each role.</a:t>
            </a:r>
          </a:p>
          <a:p>
            <a:r>
              <a:rPr lang="en-NZ" altLang="en-US" dirty="0" smtClean="0"/>
              <a:t>Each decision box should have one</a:t>
            </a:r>
            <a:r>
              <a:rPr lang="en-NZ" altLang="en-US" baseline="0" dirty="0" smtClean="0"/>
              <a:t> arrow leading to it and at least two arrows leaving from it. </a:t>
            </a:r>
            <a:endParaRPr lang="en-NZ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88F1FA4-3ED3-427E-B3D7-E71033D0D37A}" type="slidenum">
              <a:rPr lang="en-NZ" altLang="en-US" smtClean="0"/>
              <a:pPr/>
              <a:t>3</a:t>
            </a:fld>
            <a:endParaRPr lang="en-NZ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449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586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118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67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543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728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180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37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674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611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59CE-9455-4B21-A9E4-63D0019C9D22}" type="datetimeFigureOut">
              <a:rPr lang="en-NZ" smtClean="0"/>
              <a:t>04/03/2019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AD31-543F-4682-901D-C5921580E1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283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81000"/>
            <a:ext cx="8229600" cy="815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Flowcharting Shapes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4B9D28-0BF6-4C47-B264-BB59247C22E9}" type="slidenum">
              <a:rPr lang="en-US" altLang="en-US" sz="1400" smtClean="0">
                <a:solidFill>
                  <a:srgbClr val="517990"/>
                </a:solidFill>
                <a:latin typeface="Calibri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solidFill>
                <a:srgbClr val="517990"/>
              </a:solidFill>
              <a:latin typeface="Calibri" pitchFamily="34" charset="0"/>
            </a:endParaRPr>
          </a:p>
        </p:txBody>
      </p:sp>
      <p:sp>
        <p:nvSpPr>
          <p:cNvPr id="4" name="Oval 3">
            <a:extLst>
              <a:ext uri="{FF2B5EF4-FFF2-40B4-BE49-F238E27FC236}"/>
            </a:extLst>
          </p:cNvPr>
          <p:cNvSpPr/>
          <p:nvPr/>
        </p:nvSpPr>
        <p:spPr>
          <a:xfrm>
            <a:off x="755650" y="1304925"/>
            <a:ext cx="14541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993775" y="2520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/>
            </a:extLst>
          </p:cNvPr>
          <p:cNvSpPr/>
          <p:nvPr/>
        </p:nvSpPr>
        <p:spPr>
          <a:xfrm>
            <a:off x="1131888" y="53721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819400" y="5353050"/>
            <a:ext cx="2667000" cy="571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dirty="0"/>
              <a:t>Connect to another page</a:t>
            </a:r>
          </a:p>
        </p:txBody>
      </p:sp>
      <p:sp>
        <p:nvSpPr>
          <p:cNvPr id="20488" name="Title 1"/>
          <p:cNvSpPr txBox="1">
            <a:spLocks/>
          </p:cNvSpPr>
          <p:nvPr/>
        </p:nvSpPr>
        <p:spPr bwMode="auto">
          <a:xfrm>
            <a:off x="2667000" y="2617788"/>
            <a:ext cx="2667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Process (action) step</a:t>
            </a:r>
          </a:p>
        </p:txBody>
      </p:sp>
      <p:sp>
        <p:nvSpPr>
          <p:cNvPr id="20489" name="Title 1"/>
          <p:cNvSpPr txBox="1">
            <a:spLocks/>
          </p:cNvSpPr>
          <p:nvPr/>
        </p:nvSpPr>
        <p:spPr bwMode="auto">
          <a:xfrm>
            <a:off x="2743200" y="1371600"/>
            <a:ext cx="3276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Start and Stop (boundaries)</a:t>
            </a:r>
          </a:p>
        </p:txBody>
      </p:sp>
      <p:sp>
        <p:nvSpPr>
          <p:cNvPr id="14" name="Flowchart: Decision 13">
            <a:extLst>
              <a:ext uri="{FF2B5EF4-FFF2-40B4-BE49-F238E27FC236}"/>
            </a:extLst>
          </p:cNvPr>
          <p:cNvSpPr/>
          <p:nvPr/>
        </p:nvSpPr>
        <p:spPr>
          <a:xfrm>
            <a:off x="952500" y="4005263"/>
            <a:ext cx="955675" cy="9366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743200" y="4094163"/>
            <a:ext cx="2667000" cy="5715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dirty="0"/>
              <a:t>Decision point: must have a yes and no</a:t>
            </a:r>
          </a:p>
        </p:txBody>
      </p:sp>
    </p:spTree>
    <p:extLst>
      <p:ext uri="{BB962C8B-B14F-4D97-AF65-F5344CB8AC3E}">
        <p14:creationId xmlns:p14="http://schemas.microsoft.com/office/powerpoint/2010/main" val="19018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810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Flowcharting Steps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55794C-C3C1-4281-ACAB-2C943658B6C1}" type="slidenum">
              <a:rPr lang="en-US" altLang="en-US" sz="1400" smtClean="0">
                <a:solidFill>
                  <a:srgbClr val="517990"/>
                </a:solidFill>
                <a:latin typeface="Calibri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solidFill>
                <a:srgbClr val="517990"/>
              </a:solidFill>
              <a:latin typeface="Calibri" pitchFamily="34" charset="0"/>
            </a:endParaRPr>
          </a:p>
        </p:txBody>
      </p:sp>
      <p:sp>
        <p:nvSpPr>
          <p:cNvPr id="4" name="Oval 3">
            <a:extLst>
              <a:ext uri="{FF2B5EF4-FFF2-40B4-BE49-F238E27FC236}"/>
            </a:extLst>
          </p:cNvPr>
          <p:cNvSpPr/>
          <p:nvPr/>
        </p:nvSpPr>
        <p:spPr>
          <a:xfrm>
            <a:off x="609600" y="1609725"/>
            <a:ext cx="1600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1509" name="Title 1"/>
          <p:cNvSpPr txBox="1">
            <a:spLocks/>
          </p:cNvSpPr>
          <p:nvPr/>
        </p:nvSpPr>
        <p:spPr bwMode="auto">
          <a:xfrm>
            <a:off x="2667000" y="2617788"/>
            <a:ext cx="2667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743200" y="1700213"/>
            <a:ext cx="5429200" cy="50419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AutoNum type="arabicPeriod"/>
              <a:defRPr/>
            </a:pPr>
            <a:r>
              <a:rPr lang="en-US" sz="1800" b="1" dirty="0"/>
              <a:t>Define start and stop points </a:t>
            </a:r>
            <a:r>
              <a:rPr lang="en-US" sz="1800" b="1" dirty="0" smtClean="0"/>
              <a:t>(</a:t>
            </a:r>
            <a:r>
              <a:rPr lang="en-US" sz="1800" b="1" dirty="0"/>
              <a:t>scope boundaries)</a:t>
            </a:r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r>
              <a:rPr lang="en-US" sz="1800" b="1" dirty="0"/>
              <a:t>Define swim lanes (roles)</a:t>
            </a:r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r>
              <a:rPr lang="en-US" sz="1800" b="1" dirty="0"/>
              <a:t>Identify process steps and decision points</a:t>
            </a:r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r>
              <a:rPr lang="en-US" sz="1800" b="1" dirty="0"/>
              <a:t>Draw connecting arrows (include all decision possibilities)</a:t>
            </a:r>
          </a:p>
          <a:p>
            <a:pPr algn="l"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  <a:p>
            <a:pPr marL="342900" indent="-342900" algn="l">
              <a:buFontTx/>
              <a:buAutoNum type="arabicPeriod"/>
              <a:defRPr/>
            </a:pPr>
            <a:endParaRPr lang="en-US" sz="1800" b="1" dirty="0"/>
          </a:p>
        </p:txBody>
      </p:sp>
      <p:sp>
        <p:nvSpPr>
          <p:cNvPr id="16" name="Rectangle 15">
            <a:extLst>
              <a:ext uri="{FF2B5EF4-FFF2-40B4-BE49-F238E27FC236}"/>
            </a:extLst>
          </p:cNvPr>
          <p:cNvSpPr/>
          <p:nvPr/>
        </p:nvSpPr>
        <p:spPr>
          <a:xfrm>
            <a:off x="574675" y="3716338"/>
            <a:ext cx="835025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Flowchart: Decision 13">
            <a:extLst>
              <a:ext uri="{FF2B5EF4-FFF2-40B4-BE49-F238E27FC236}"/>
            </a:extLst>
          </p:cNvPr>
          <p:cNvSpPr/>
          <p:nvPr/>
        </p:nvSpPr>
        <p:spPr>
          <a:xfrm>
            <a:off x="1116013" y="4122738"/>
            <a:ext cx="1093787" cy="7461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Elbow Connector 7">
            <a:extLst>
              <a:ext uri="{FF2B5EF4-FFF2-40B4-BE49-F238E27FC236}"/>
            </a:extLst>
          </p:cNvPr>
          <p:cNvCxnSpPr/>
          <p:nvPr/>
        </p:nvCxnSpPr>
        <p:spPr>
          <a:xfrm>
            <a:off x="992188" y="5373688"/>
            <a:ext cx="417512" cy="360362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84213" y="2355850"/>
          <a:ext cx="1624012" cy="109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86">
                  <a:extLst>
                    <a:ext uri="{9D8B030D-6E8A-4147-A177-3AD203B41FA5}"/>
                  </a:extLst>
                </a:gridCol>
                <a:gridCol w="1284926">
                  <a:extLst>
                    <a:ext uri="{9D8B030D-6E8A-4147-A177-3AD203B41FA5}"/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r>
                        <a:rPr lang="en-NZ" sz="800" b="0" baseline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361" marR="91361" marT="45669" marB="4566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61" marR="91361"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NZ" sz="800" baseline="0" dirty="0"/>
                        <a:t>B</a:t>
                      </a:r>
                    </a:p>
                  </a:txBody>
                  <a:tcPr marL="91361" marR="91361" marT="45669" marB="4566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 marL="91361" marR="91361" marT="45669" marB="456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en-NZ" sz="800" baseline="0" dirty="0"/>
                        <a:t>C</a:t>
                      </a:r>
                    </a:p>
                  </a:txBody>
                  <a:tcPr marL="91361" marR="91361" marT="45669" marB="4566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 marL="91361" marR="91361"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4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>
            <a:off x="107950" y="2878138"/>
            <a:ext cx="8953500" cy="793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3"/>
            <a:endCxn id="13" idx="1"/>
          </p:cNvCxnSpPr>
          <p:nvPr/>
        </p:nvCxnSpPr>
        <p:spPr>
          <a:xfrm flipV="1">
            <a:off x="3619500" y="4957763"/>
            <a:ext cx="144463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en-NZ" sz="3200" dirty="0" smtClean="0"/>
              <a:t>Process </a:t>
            </a:r>
            <a:r>
              <a:rPr lang="en-NZ" sz="3200" smtClean="0"/>
              <a:t>Map Example </a:t>
            </a:r>
            <a:r>
              <a:rPr lang="en-NZ" sz="3200" dirty="0" smtClean="0"/>
              <a:t>– Nursing Assessment</a:t>
            </a:r>
            <a:endParaRPr lang="en-NZ" sz="3200" dirty="0"/>
          </a:p>
        </p:txBody>
      </p:sp>
      <p:sp>
        <p:nvSpPr>
          <p:cNvPr id="5" name="Oval 4"/>
          <p:cNvSpPr/>
          <p:nvPr/>
        </p:nvSpPr>
        <p:spPr>
          <a:xfrm>
            <a:off x="395288" y="2122488"/>
            <a:ext cx="1223962" cy="504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Submit Portfolio</a:t>
            </a:r>
          </a:p>
        </p:txBody>
      </p:sp>
      <p:sp>
        <p:nvSpPr>
          <p:cNvPr id="6" name="Oval 5"/>
          <p:cNvSpPr/>
          <p:nvPr/>
        </p:nvSpPr>
        <p:spPr>
          <a:xfrm>
            <a:off x="7558088" y="1757363"/>
            <a:ext cx="1503362" cy="5032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Assessment completed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20875" y="3068638"/>
            <a:ext cx="1698625" cy="1204912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Complete ?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1943100" y="4365625"/>
            <a:ext cx="1676400" cy="1204913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Assessor available?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4213" y="4714875"/>
            <a:ext cx="935037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Wait in queue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63963" y="4705350"/>
            <a:ext cx="935037" cy="504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Assign Assessor </a:t>
            </a:r>
          </a:p>
        </p:txBody>
      </p:sp>
      <p:cxnSp>
        <p:nvCxnSpPr>
          <p:cNvPr id="16" name="Straight Arrow Connector 15"/>
          <p:cNvCxnSpPr>
            <a:stCxn id="5" idx="6"/>
            <a:endCxn id="9" idx="1"/>
          </p:cNvCxnSpPr>
          <p:nvPr/>
        </p:nvCxnSpPr>
        <p:spPr>
          <a:xfrm>
            <a:off x="1619250" y="2374900"/>
            <a:ext cx="301625" cy="12969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>
            <a:off x="2770188" y="4273550"/>
            <a:ext cx="11112" cy="92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  <a:endCxn id="12" idx="3"/>
          </p:cNvCxnSpPr>
          <p:nvPr/>
        </p:nvCxnSpPr>
        <p:spPr>
          <a:xfrm rot="10800000">
            <a:off x="1619250" y="4967288"/>
            <a:ext cx="323850" cy="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9"/>
          <p:cNvCxnSpPr>
            <a:stCxn id="9" idx="0"/>
            <a:endCxn id="5" idx="0"/>
          </p:cNvCxnSpPr>
          <p:nvPr/>
        </p:nvCxnSpPr>
        <p:spPr>
          <a:xfrm rot="16200000" flipV="1">
            <a:off x="1416051" y="1714500"/>
            <a:ext cx="946150" cy="1762125"/>
          </a:xfrm>
          <a:prstGeom prst="bentConnector3">
            <a:avLst>
              <a:gd name="adj1" fmla="val 12415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3"/>
            <a:endCxn id="37" idx="1"/>
          </p:cNvCxnSpPr>
          <p:nvPr/>
        </p:nvCxnSpPr>
        <p:spPr>
          <a:xfrm>
            <a:off x="4699000" y="4957763"/>
            <a:ext cx="428625" cy="7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TextBox 45"/>
          <p:cNvSpPr txBox="1">
            <a:spLocks noChangeArrowheads="1"/>
          </p:cNvSpPr>
          <p:nvPr/>
        </p:nvSpPr>
        <p:spPr bwMode="auto">
          <a:xfrm>
            <a:off x="2778125" y="2941638"/>
            <a:ext cx="3603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no</a:t>
            </a:r>
          </a:p>
        </p:txBody>
      </p:sp>
      <p:sp>
        <p:nvSpPr>
          <p:cNvPr id="22545" name="TextBox 46"/>
          <p:cNvSpPr txBox="1">
            <a:spLocks noChangeArrowheads="1"/>
          </p:cNvSpPr>
          <p:nvPr/>
        </p:nvSpPr>
        <p:spPr bwMode="auto">
          <a:xfrm>
            <a:off x="1630363" y="5018088"/>
            <a:ext cx="3587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no</a:t>
            </a:r>
          </a:p>
        </p:txBody>
      </p:sp>
      <p:sp>
        <p:nvSpPr>
          <p:cNvPr id="22546" name="TextBox 47"/>
          <p:cNvSpPr txBox="1">
            <a:spLocks noChangeArrowheads="1"/>
          </p:cNvSpPr>
          <p:nvPr/>
        </p:nvSpPr>
        <p:spPr bwMode="auto">
          <a:xfrm>
            <a:off x="3328988" y="5046663"/>
            <a:ext cx="4349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yes</a:t>
            </a:r>
          </a:p>
        </p:txBody>
      </p:sp>
      <p:sp>
        <p:nvSpPr>
          <p:cNvPr id="22547" name="TextBox 48"/>
          <p:cNvSpPr txBox="1">
            <a:spLocks noChangeArrowheads="1"/>
          </p:cNvSpPr>
          <p:nvPr/>
        </p:nvSpPr>
        <p:spPr bwMode="auto">
          <a:xfrm>
            <a:off x="2816225" y="4141788"/>
            <a:ext cx="4349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yes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72400" y="2633663"/>
            <a:ext cx="1074738" cy="5048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Notify nurse</a:t>
            </a:r>
          </a:p>
        </p:txBody>
      </p:sp>
      <p:cxnSp>
        <p:nvCxnSpPr>
          <p:cNvPr id="45" name="Straight Arrow Connector 44"/>
          <p:cNvCxnSpPr>
            <a:stCxn id="14" idx="0"/>
            <a:endCxn id="6" idx="4"/>
          </p:cNvCxnSpPr>
          <p:nvPr/>
        </p:nvCxnSpPr>
        <p:spPr>
          <a:xfrm flipV="1">
            <a:off x="8310563" y="2260600"/>
            <a:ext cx="0" cy="373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Decision 36"/>
          <p:cNvSpPr/>
          <p:nvPr/>
        </p:nvSpPr>
        <p:spPr>
          <a:xfrm>
            <a:off x="5127625" y="4364038"/>
            <a:ext cx="1663700" cy="120332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Sufficient evidence ?</a:t>
            </a:r>
          </a:p>
        </p:txBody>
      </p:sp>
      <p:sp>
        <p:nvSpPr>
          <p:cNvPr id="22551" name="TextBox 43"/>
          <p:cNvSpPr txBox="1">
            <a:spLocks noChangeArrowheads="1"/>
          </p:cNvSpPr>
          <p:nvPr/>
        </p:nvSpPr>
        <p:spPr bwMode="auto">
          <a:xfrm>
            <a:off x="6584950" y="5018088"/>
            <a:ext cx="4349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yes</a:t>
            </a:r>
          </a:p>
        </p:txBody>
      </p:sp>
      <p:sp>
        <p:nvSpPr>
          <p:cNvPr id="22552" name="TextBox 49"/>
          <p:cNvSpPr txBox="1">
            <a:spLocks noChangeArrowheads="1"/>
          </p:cNvSpPr>
          <p:nvPr/>
        </p:nvSpPr>
        <p:spPr bwMode="auto">
          <a:xfrm>
            <a:off x="6083300" y="4179888"/>
            <a:ext cx="3603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100"/>
              <a:t>no</a:t>
            </a:r>
          </a:p>
        </p:txBody>
      </p:sp>
      <p:cxnSp>
        <p:nvCxnSpPr>
          <p:cNvPr id="51" name="Straight Arrow Connector 19"/>
          <p:cNvCxnSpPr>
            <a:stCxn id="37" idx="0"/>
          </p:cNvCxnSpPr>
          <p:nvPr/>
        </p:nvCxnSpPr>
        <p:spPr>
          <a:xfrm rot="16200000" flipV="1">
            <a:off x="2246312" y="650876"/>
            <a:ext cx="2474913" cy="4951412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19"/>
          <p:cNvCxnSpPr>
            <a:stCxn id="12" idx="2"/>
            <a:endCxn id="10" idx="2"/>
          </p:cNvCxnSpPr>
          <p:nvPr/>
        </p:nvCxnSpPr>
        <p:spPr>
          <a:xfrm rot="16200000" flipH="1">
            <a:off x="1790700" y="4579938"/>
            <a:ext cx="350838" cy="1630362"/>
          </a:xfrm>
          <a:prstGeom prst="bentConnector3">
            <a:avLst>
              <a:gd name="adj1" fmla="val 16519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07950" y="6092825"/>
            <a:ext cx="8953500" cy="63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7950" y="1268413"/>
            <a:ext cx="891381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57175" y="1268413"/>
            <a:ext cx="0" cy="48244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07950" y="1274763"/>
            <a:ext cx="0" cy="48244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9" name="TextBox 78"/>
          <p:cNvSpPr txBox="1">
            <a:spLocks noChangeArrowheads="1"/>
          </p:cNvSpPr>
          <p:nvPr/>
        </p:nvSpPr>
        <p:spPr bwMode="auto">
          <a:xfrm rot="-5400000">
            <a:off x="-274637" y="4365625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NZ" altLang="en-US" sz="1400" b="1"/>
              <a:t>pdrp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250825" y="1268413"/>
            <a:ext cx="0" cy="48244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1" name="TextBox 80"/>
          <p:cNvSpPr txBox="1">
            <a:spLocks noChangeArrowheads="1"/>
          </p:cNvSpPr>
          <p:nvPr/>
        </p:nvSpPr>
        <p:spPr bwMode="auto">
          <a:xfrm rot="-5400000">
            <a:off x="-273843" y="1967706"/>
            <a:ext cx="874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NZ" altLang="en-US" sz="1400" b="1"/>
              <a:t>nurse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3525" y="1295400"/>
            <a:ext cx="887413" cy="57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NZ" sz="1050" dirty="0"/>
              <a:t>Nurse Manager Reviews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460375" y="1939925"/>
            <a:ext cx="241300" cy="13811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0375" y="1803400"/>
            <a:ext cx="200025" cy="136525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0375" y="1939925"/>
            <a:ext cx="200025" cy="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" idx="0"/>
          </p:cNvCxnSpPr>
          <p:nvPr/>
        </p:nvCxnSpPr>
        <p:spPr>
          <a:xfrm flipV="1">
            <a:off x="2770188" y="1889125"/>
            <a:ext cx="11112" cy="1179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019925" y="4673600"/>
            <a:ext cx="1076325" cy="503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>
                <a:solidFill>
                  <a:schemeClr val="tx1"/>
                </a:solidFill>
              </a:rPr>
              <a:t>Assess Portfolio</a:t>
            </a:r>
          </a:p>
        </p:txBody>
      </p:sp>
      <p:cxnSp>
        <p:nvCxnSpPr>
          <p:cNvPr id="113" name="Straight Arrow Connector 112"/>
          <p:cNvCxnSpPr>
            <a:stCxn id="37" idx="3"/>
          </p:cNvCxnSpPr>
          <p:nvPr/>
        </p:nvCxnSpPr>
        <p:spPr>
          <a:xfrm>
            <a:off x="6791325" y="4965700"/>
            <a:ext cx="214313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1" idx="3"/>
            <a:endCxn id="14" idx="2"/>
          </p:cNvCxnSpPr>
          <p:nvPr/>
        </p:nvCxnSpPr>
        <p:spPr>
          <a:xfrm flipV="1">
            <a:off x="8096250" y="3138488"/>
            <a:ext cx="214313" cy="17859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2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On-screen Show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Flowcharting Shapes</vt:lpstr>
      <vt:lpstr>Flowcharting Steps</vt:lpstr>
      <vt:lpstr>Process Map Example – Nursing Assessment</vt:lpstr>
    </vt:vector>
  </TitlesOfParts>
  <Company>healthAlliance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Map – Nursing Assessment</dc:title>
  <dc:creator>Barbara Corning-Davis (WDHB)</dc:creator>
  <cp:lastModifiedBy>Barbara Corning-Davis (WDHB)</cp:lastModifiedBy>
  <cp:revision>3</cp:revision>
  <dcterms:created xsi:type="dcterms:W3CDTF">2018-09-25T21:29:34Z</dcterms:created>
  <dcterms:modified xsi:type="dcterms:W3CDTF">2019-03-04T02:05:35Z</dcterms:modified>
</cp:coreProperties>
</file>